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13716000" cx="2438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HelveticaNeue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3c453b4d8_0_3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3c453b4d8_0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bac053f4b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2ebac053f4b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bac053f4b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2ebac053f4b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3c453b4d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123c453b4d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bac053f4b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g2ebac053f4b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bac053f4b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2ebac053f4b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3c453b4d8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g123c453b4d8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3c453b4d8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123c453b4d8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bac053f4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g2ebac053f4b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bac053f4b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2ebac053f4b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bac053f4b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g2ebac053f4b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bac053f4b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2ebac053f4b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bac053f4b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g2ebac053f4b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i="1" sz="3200"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6055915"/>
            <a:ext cx="14716126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elvetica Neue"/>
              <a:buNone/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1740742" y="-17860"/>
            <a:ext cx="23275935" cy="15517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2137171" y="714375"/>
            <a:ext cx="17395034" cy="8637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6494800" y="-194764"/>
            <a:ext cx="19020236" cy="12680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9338964" y="2857500"/>
            <a:ext cx="14466094" cy="9644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57848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1pPr>
            <a:lvl2pPr indent="-57848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2pPr>
            <a:lvl3pPr indent="-57848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3pPr>
            <a:lvl4pPr indent="-57848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4pPr>
            <a:lvl5pPr indent="-57848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510"/>
              <a:buFont typeface="Helvetica Neue"/>
              <a:buChar char="•"/>
              <a:defRPr sz="38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084843" y="6983015"/>
            <a:ext cx="8277822" cy="5518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522398" y="898922"/>
            <a:ext cx="8268892" cy="5512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-1733848" y="-178594"/>
            <a:ext cx="19020235" cy="12680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63373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373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373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373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372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372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372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3372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33729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380"/>
              <a:buFont typeface="Helvetica Neue"/>
              <a:buChar char="•"/>
              <a:defRPr b="0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slide" Target="/ppt/slides/slide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35463" y="76200"/>
            <a:ext cx="24113065" cy="135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872" y="1898597"/>
            <a:ext cx="10342475" cy="387272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/>
        </p:nvSpPr>
        <p:spPr>
          <a:xfrm>
            <a:off x="6833750" y="5649700"/>
            <a:ext cx="1049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 </a:t>
            </a:r>
            <a:endParaRPr b="1" sz="6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8553800" y="8878000"/>
            <a:ext cx="7057500" cy="3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By: Kaley Wong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230" name="Google Shape;230;p25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5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32" name="Google Shape;232;p25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25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6" name="Google Shape;236;p25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237" name="Google Shape;237;p25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39" name="Google Shape;239;p25"/>
          <p:cNvSpPr txBox="1"/>
          <p:nvPr/>
        </p:nvSpPr>
        <p:spPr>
          <a:xfrm>
            <a:off x="1346650" y="1995050"/>
            <a:ext cx="17930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Preprocessing for Modeling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2668450" y="3466400"/>
            <a:ext cx="19451700" cy="8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 Steps: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Removed stopwords and special characters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tokenization using 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CountVectorizer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Engineering: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Created binary matrices for directors, cast, countries and genres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1917158" y="12730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247" name="Google Shape;247;p26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6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9" name="Google Shape;249;p26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6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3" name="Google Shape;253;p26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254" name="Google Shape;254;p26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56" name="Google Shape;256;p26"/>
          <p:cNvSpPr txBox="1"/>
          <p:nvPr/>
        </p:nvSpPr>
        <p:spPr>
          <a:xfrm>
            <a:off x="1346650" y="1995050"/>
            <a:ext cx="17930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Results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2668450" y="3466400"/>
            <a:ext cx="19451700" cy="8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Similarity Calculation: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cosine 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similarity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matrix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Recommendations: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 5 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relevant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titles based on content similarities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1917158" y="12730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264" name="Google Shape;264;p27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1917158" y="12730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869425" y="10949575"/>
            <a:ext cx="98565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400"/>
              <a:buFont typeface="Helvetica Neue"/>
              <a:buNone/>
            </a:pPr>
            <a:r>
              <a:rPr b="1"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Movie</a:t>
            </a:r>
            <a:r>
              <a:rPr b="1"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Recommendation Result with input “The Interview”</a:t>
            </a:r>
            <a:endParaRPr sz="2600">
              <a:solidFill>
                <a:schemeClr val="lt1"/>
              </a:solidFill>
            </a:endParaRPr>
          </a:p>
        </p:txBody>
      </p:sp>
      <p:cxnSp>
        <p:nvCxnSpPr>
          <p:cNvPr id="267" name="Google Shape;267;p27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8" name="Google Shape;268;p27"/>
          <p:cNvSpPr txBox="1"/>
          <p:nvPr/>
        </p:nvSpPr>
        <p:spPr>
          <a:xfrm>
            <a:off x="398147" y="1846075"/>
            <a:ext cx="115473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Helvetica Neue"/>
              <a:buNone/>
            </a:pPr>
            <a:r>
              <a:rPr b="1" lang="en-US" sz="6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Results</a:t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27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3" name="Google Shape;273;p27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274" name="Google Shape;274;p27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76" name="Google Shape;276;p27"/>
          <p:cNvGrpSpPr/>
          <p:nvPr/>
        </p:nvGrpSpPr>
        <p:grpSpPr>
          <a:xfrm>
            <a:off x="515407" y="3337650"/>
            <a:ext cx="3261900" cy="588300"/>
            <a:chOff x="0" y="0"/>
            <a:chExt cx="3261900" cy="588300"/>
          </a:xfrm>
        </p:grpSpPr>
        <p:sp>
          <p:nvSpPr>
            <p:cNvPr id="277" name="Google Shape;277;p27"/>
            <p:cNvSpPr/>
            <p:nvPr/>
          </p:nvSpPr>
          <p:spPr>
            <a:xfrm>
              <a:off x="0" y="0"/>
              <a:ext cx="3261900" cy="588300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71425" lIns="71425" spcFirstLastPara="1" rIns="71425" wrap="square" tIns="71425">
              <a:noAutofit/>
            </a:bodyPr>
            <a:lstStyle/>
            <a:p>
              <a:pPr indent="0" lvl="2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Season 1</a:t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 rot="-2700000">
              <a:off x="2720552" y="86539"/>
              <a:ext cx="243231" cy="243231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79" name="Google Shape;279;p27"/>
          <p:cNvSpPr txBox="1"/>
          <p:nvPr/>
        </p:nvSpPr>
        <p:spPr>
          <a:xfrm>
            <a:off x="12852546" y="10653781"/>
            <a:ext cx="104412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400"/>
              <a:buFont typeface="Helvetica Neue"/>
              <a:buNone/>
            </a:pPr>
            <a:r>
              <a:rPr b="1"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TV Show Recommendation Result with input “New Girl”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00" y="4281350"/>
            <a:ext cx="10441246" cy="63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52550" y="4232925"/>
            <a:ext cx="11090101" cy="539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/>
          <p:nvPr/>
        </p:nvSpPr>
        <p:spPr>
          <a:xfrm>
            <a:off x="102712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287" name="Google Shape;287;p28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12652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28"/>
          <p:cNvCxnSpPr/>
          <p:nvPr/>
        </p:nvCxnSpPr>
        <p:spPr>
          <a:xfrm>
            <a:off x="67718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89" name="Google Shape;289;p28"/>
          <p:cNvSpPr txBox="1"/>
          <p:nvPr/>
        </p:nvSpPr>
        <p:spPr>
          <a:xfrm>
            <a:off x="48297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183257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220668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28"/>
          <p:cNvSpPr/>
          <p:nvPr/>
        </p:nvSpPr>
        <p:spPr>
          <a:xfrm rot="-2700000">
            <a:off x="239936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3" name="Google Shape;293;p28"/>
          <p:cNvGrpSpPr/>
          <p:nvPr/>
        </p:nvGrpSpPr>
        <p:grpSpPr>
          <a:xfrm>
            <a:off x="22864625" y="492937"/>
            <a:ext cx="962400" cy="776412"/>
            <a:chOff x="0" y="0"/>
            <a:chExt cx="962400" cy="776412"/>
          </a:xfrm>
        </p:grpSpPr>
        <p:sp>
          <p:nvSpPr>
            <p:cNvPr id="294" name="Google Shape;294;p28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96" name="Google Shape;296;p28"/>
          <p:cNvSpPr txBox="1"/>
          <p:nvPr/>
        </p:nvSpPr>
        <p:spPr>
          <a:xfrm>
            <a:off x="1489050" y="1995050"/>
            <a:ext cx="17930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Recommendations for Netflix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2810850" y="3466400"/>
            <a:ext cx="19451700" cy="8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 User Experience: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personalized content suggestions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 Engagement: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 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relevant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titles based on metadata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Retention: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Tailor viewing experiences to user preference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2059558" y="12730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102712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304" name="Google Shape;304;p29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12652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29"/>
          <p:cNvCxnSpPr/>
          <p:nvPr/>
        </p:nvCxnSpPr>
        <p:spPr>
          <a:xfrm>
            <a:off x="67718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6" name="Google Shape;306;p29"/>
          <p:cNvSpPr txBox="1"/>
          <p:nvPr/>
        </p:nvSpPr>
        <p:spPr>
          <a:xfrm>
            <a:off x="48297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183257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220668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29"/>
          <p:cNvSpPr/>
          <p:nvPr/>
        </p:nvSpPr>
        <p:spPr>
          <a:xfrm rot="-2700000">
            <a:off x="239936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0" name="Google Shape;310;p29"/>
          <p:cNvGrpSpPr/>
          <p:nvPr/>
        </p:nvGrpSpPr>
        <p:grpSpPr>
          <a:xfrm>
            <a:off x="22864625" y="492937"/>
            <a:ext cx="962400" cy="776412"/>
            <a:chOff x="0" y="0"/>
            <a:chExt cx="962400" cy="776412"/>
          </a:xfrm>
        </p:grpSpPr>
        <p:sp>
          <p:nvSpPr>
            <p:cNvPr id="311" name="Google Shape;311;p29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3" name="Google Shape;313;p29"/>
          <p:cNvSpPr txBox="1"/>
          <p:nvPr/>
        </p:nvSpPr>
        <p:spPr>
          <a:xfrm>
            <a:off x="1489050" y="1995050"/>
            <a:ext cx="17930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</a:t>
            </a: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Considerations</a:t>
            </a: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Future Work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2810850" y="3466400"/>
            <a:ext cx="19451700" cy="8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Suggestions for Improvement: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user viewer history for hybrid recommendations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collaborative filtering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Continuously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update the 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real-time recommendations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2059558" y="12730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74" name="Google Shape;74;p17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1917158" y="12730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  <p:cxnSp>
        <p:nvCxnSpPr>
          <p:cNvPr id="76" name="Google Shape;76;p17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7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1" name="Google Shape;81;p17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82" name="Google Shape;82;p17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4" name="Google Shape;84;p17"/>
          <p:cNvSpPr txBox="1"/>
          <p:nvPr/>
        </p:nvSpPr>
        <p:spPr>
          <a:xfrm>
            <a:off x="458675" y="2217650"/>
            <a:ext cx="22450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400"/>
              <a:buFont typeface="Helvetica Neue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777900" y="3487363"/>
            <a:ext cx="18828300" cy="7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Statement:</a:t>
            </a:r>
            <a:endParaRPr b="1"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143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Char char="●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Users have trouble finding shows and movies they like, causing dissatisfaction and churn</a:t>
            </a:r>
            <a:endParaRPr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Context:</a:t>
            </a:r>
            <a:endParaRPr b="1"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143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Char char="●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too many content choices on Netflix</a:t>
            </a:r>
            <a:endParaRPr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143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Char char="●"/>
            </a:pPr>
            <a:r>
              <a:rPr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need a good recommendation system to help users</a:t>
            </a:r>
            <a:endParaRPr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895300" y="1770600"/>
            <a:ext cx="159606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and Context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92" name="Google Shape;92;p18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917158" y="12730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5" name="Google Shape;95;p18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18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9" name="Google Shape;99;p18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100" name="Google Shape;100;p18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2" name="Google Shape;102;p18"/>
          <p:cNvSpPr txBox="1"/>
          <p:nvPr/>
        </p:nvSpPr>
        <p:spPr>
          <a:xfrm>
            <a:off x="1346650" y="1995050"/>
            <a:ext cx="17930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 Metrics, Stakeholders, and Constraints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2668450" y="3466400"/>
            <a:ext cx="16608900" cy="8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 Metrics: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 satisfaction and engagement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retention rates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Stakeholders: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Netflix users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Netflix content and engineering teams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Constraints: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and diverse dataset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109" name="Google Shape;109;p19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1" name="Google Shape;111;p19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19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5" name="Google Shape;115;p19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116" name="Google Shape;116;p19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8" name="Google Shape;118;p19"/>
          <p:cNvSpPr txBox="1"/>
          <p:nvPr/>
        </p:nvSpPr>
        <p:spPr>
          <a:xfrm>
            <a:off x="1346650" y="1995050"/>
            <a:ext cx="17930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Problem and Dataset Description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2668450" y="3466400"/>
            <a:ext cx="19451700" cy="8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Problem: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content-based recommendation system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 Description: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includes titles, directors, cast, genres, director, release year, rating, duration and description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size: 6,131 titles (movies and TV Shows)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Various text-based and categorical features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925" y="8940800"/>
            <a:ext cx="1872615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126" name="Google Shape;126;p20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0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8" name="Google Shape;128;p20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0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2" name="Google Shape;132;p20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133" name="Google Shape;133;p20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5" name="Google Shape;135;p20"/>
          <p:cNvSpPr txBox="1"/>
          <p:nvPr/>
        </p:nvSpPr>
        <p:spPr>
          <a:xfrm>
            <a:off x="1346650" y="1995050"/>
            <a:ext cx="17930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 Steps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668450" y="3466400"/>
            <a:ext cx="19451700" cy="8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 and filled missing values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Removed stopwords and special characters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Cleaned text columns for better analysis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○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 Cleaned: Directors, Cast, Country, Genres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Takeaways: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Ensured data 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consistency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917158" y="12730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143" name="Google Shape;143;p21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1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5" name="Google Shape;145;p21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1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9" name="Google Shape;149;p21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150" name="Google Shape;150;p21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2" name="Google Shape;152;p21"/>
          <p:cNvSpPr txBox="1"/>
          <p:nvPr/>
        </p:nvSpPr>
        <p:spPr>
          <a:xfrm>
            <a:off x="1346650" y="1995050"/>
            <a:ext cx="17930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 - Content Distribution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200" y="3444375"/>
            <a:ext cx="9658350" cy="55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3875" y="3425325"/>
            <a:ext cx="9658350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2308175" y="9395100"/>
            <a:ext cx="95364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Movies vs. TV Shows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95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Char char="●"/>
            </a:pPr>
            <a:r>
              <a:rPr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movies than TV Shows</a:t>
            </a:r>
            <a:endParaRPr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3093300" y="9301950"/>
            <a:ext cx="10608600" cy="2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Ratings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95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Char char="●"/>
            </a:pPr>
            <a:r>
              <a:rPr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TV-MA, TV-14, and TV-PG are common</a:t>
            </a:r>
            <a:endParaRPr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95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Char char="●"/>
            </a:pPr>
            <a:r>
              <a:rPr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Fewer G, NC-17, UR ratings</a:t>
            </a:r>
            <a:endParaRPr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872083" y="12761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163" name="Google Shape;163;p22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2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5" name="Google Shape;165;p22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2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9" name="Google Shape;169;p22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170" name="Google Shape;170;p22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2" name="Google Shape;172;p22"/>
          <p:cNvSpPr txBox="1"/>
          <p:nvPr/>
        </p:nvSpPr>
        <p:spPr>
          <a:xfrm>
            <a:off x="1346500" y="1412088"/>
            <a:ext cx="223554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 - Geographical Distribution and Popular Genres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2308175" y="9395100"/>
            <a:ext cx="95364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Leading Countries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95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Char char="●"/>
            </a:pPr>
            <a:r>
              <a:rPr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US, India, UK, Canada</a:t>
            </a:r>
            <a:endParaRPr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13093300" y="9301950"/>
            <a:ext cx="10608600" cy="2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Genres</a:t>
            </a:r>
            <a:endParaRPr b="1"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95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Char char="●"/>
            </a:pPr>
            <a:r>
              <a:rPr lang="en-US"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Drama, Comedies, Documentaries</a:t>
            </a:r>
            <a:endParaRPr sz="4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1872083" y="12761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175" y="3791750"/>
            <a:ext cx="8544993" cy="52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99643" y="3434988"/>
            <a:ext cx="7809660" cy="571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7924" y="1605475"/>
            <a:ext cx="8805600" cy="12179400"/>
          </a:xfrm>
          <a:prstGeom prst="rect">
            <a:avLst/>
          </a:pr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434343">
                  <a:alpha val="7686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-39688" y="-116614"/>
            <a:ext cx="24463377" cy="16621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184" name="Google Shape;184;p23"/>
          <p:cNvPicPr preferRelativeResize="0"/>
          <p:nvPr/>
        </p:nvPicPr>
        <p:blipFill rotWithShape="1">
          <a:blip r:embed="rId3">
            <a:alphaModFix/>
          </a:blip>
          <a:srcRect b="33641" l="0" r="0" t="33641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-39688" y="12580936"/>
            <a:ext cx="24463377" cy="127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1917158" y="12730894"/>
            <a:ext cx="20549684" cy="63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EPISODES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932439" y="9975850"/>
            <a:ext cx="1829400" cy="77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▶ PLAY</a:t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3186379" y="9994900"/>
            <a:ext cx="2137500" cy="738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Helvetica Neue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MY LIST</a:t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 flipH="1">
            <a:off x="6332429" y="10185889"/>
            <a:ext cx="312769" cy="342884"/>
          </a:xfrm>
          <a:custGeom>
            <a:rect b="b" l="l" r="r" t="t"/>
            <a:pathLst>
              <a:path extrusionOk="0" h="21599" w="2103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6118754" y="9994900"/>
            <a:ext cx="738300" cy="738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23"/>
          <p:cNvSpPr/>
          <p:nvPr/>
        </p:nvSpPr>
        <p:spPr>
          <a:xfrm flipH="1" rot="10800000">
            <a:off x="7316676" y="10199313"/>
            <a:ext cx="312769" cy="342884"/>
          </a:xfrm>
          <a:custGeom>
            <a:rect b="b" l="l" r="r" t="t"/>
            <a:pathLst>
              <a:path extrusionOk="0" h="21599" w="2103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7103004" y="9994900"/>
            <a:ext cx="738300" cy="738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818870" y="11056280"/>
            <a:ext cx="50832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Staring: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Genre: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Show is: 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742683" y="3406486"/>
            <a:ext cx="1059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1" lang="en-US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2022</a:t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2079625" y="3472889"/>
            <a:ext cx="1360800" cy="579300"/>
          </a:xfrm>
          <a:prstGeom prst="rect">
            <a:avLst/>
          </a:prstGeom>
          <a:noFill/>
          <a:ln cap="flat" cmpd="sng" w="38100">
            <a:solidFill>
              <a:srgbClr val="A9A9A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TV-PG</a:t>
            </a:r>
            <a:endParaRPr/>
          </a:p>
        </p:txBody>
      </p:sp>
      <p:cxnSp>
        <p:nvCxnSpPr>
          <p:cNvPr id="196" name="Google Shape;196;p23"/>
          <p:cNvCxnSpPr/>
          <p:nvPr/>
        </p:nvCxnSpPr>
        <p:spPr>
          <a:xfrm>
            <a:off x="3438525" y="13422313"/>
            <a:ext cx="2159026" cy="1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7" name="Google Shape;197;p23"/>
          <p:cNvSpPr txBox="1"/>
          <p:nvPr/>
        </p:nvSpPr>
        <p:spPr>
          <a:xfrm>
            <a:off x="403724" y="1722700"/>
            <a:ext cx="79257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0"/>
              <a:buFont typeface="Helvetica Neue"/>
              <a:buNone/>
            </a:pPr>
            <a:r>
              <a:rPr b="1"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 -</a:t>
            </a:r>
            <a:endParaRPr b="1"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0"/>
              <a:buFont typeface="Helvetica Neue"/>
              <a:buNone/>
            </a:pPr>
            <a:r>
              <a:rPr b="1"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Yearly Additions</a:t>
            </a:r>
            <a:endParaRPr b="1"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4687345" y="574082"/>
            <a:ext cx="11090075" cy="61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18183300" y="629963"/>
            <a:ext cx="428594" cy="502335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21924491" y="629963"/>
            <a:ext cx="497292" cy="502335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3"/>
          <p:cNvSpPr/>
          <p:nvPr/>
        </p:nvSpPr>
        <p:spPr>
          <a:xfrm rot="-2700000">
            <a:off x="23803649" y="673536"/>
            <a:ext cx="243213" cy="2432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" name="Google Shape;202;p23"/>
          <p:cNvGrpSpPr/>
          <p:nvPr/>
        </p:nvGrpSpPr>
        <p:grpSpPr>
          <a:xfrm>
            <a:off x="22722225" y="492937"/>
            <a:ext cx="962309" cy="776389"/>
            <a:chOff x="0" y="0"/>
            <a:chExt cx="962308" cy="776387"/>
          </a:xfrm>
        </p:grpSpPr>
        <p:sp>
          <p:nvSpPr>
            <p:cNvPr id="203" name="Google Shape;203;p23"/>
            <p:cNvSpPr/>
            <p:nvPr/>
          </p:nvSpPr>
          <p:spPr>
            <a:xfrm>
              <a:off x="0" y="0"/>
              <a:ext cx="962308" cy="776387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0" y="0"/>
              <a:ext cx="896132" cy="776387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Image" id="205" name="Google Shape;20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0882" y="2645789"/>
            <a:ext cx="12173625" cy="71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0877" y="2645823"/>
            <a:ext cx="12173625" cy="7879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762975" y="4443288"/>
            <a:ext cx="72072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Trends: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library is growing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Notable Spikes: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Big additions in 2020 during the pandemic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/>
          <p:nvPr/>
        </p:nvSpPr>
        <p:spPr>
          <a:xfrm>
            <a:off x="-39688" y="-116614"/>
            <a:ext cx="24463500" cy="16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iPxHxSEdi0wPvkiJBpRSoX56Kcvk4u6KdHEB2jEVfIcmPCu_wZW8LilRKB6VK9r4sijWRFtcSOubZMO27gFUGegPd8YwR42o-iO1PyY3rR6vFipd5sKYzIswKqulRazqPvBxcW-_24.png" id="213" name="Google Shape;213;p24"/>
          <p:cNvPicPr preferRelativeResize="0"/>
          <p:nvPr/>
        </p:nvPicPr>
        <p:blipFill rotWithShape="1">
          <a:blip r:embed="rId3">
            <a:alphaModFix/>
          </a:blip>
          <a:srcRect b="33640" l="0" r="0" t="33640"/>
          <a:stretch/>
        </p:blipFill>
        <p:spPr>
          <a:xfrm>
            <a:off x="-15875" y="173701"/>
            <a:ext cx="4324267" cy="1414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4"/>
          <p:cNvCxnSpPr/>
          <p:nvPr/>
        </p:nvCxnSpPr>
        <p:spPr>
          <a:xfrm>
            <a:off x="6629400" y="13398500"/>
            <a:ext cx="2159100" cy="0"/>
          </a:xfrm>
          <a:prstGeom prst="straightConnector1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15" name="Google Shape;215;p24"/>
          <p:cNvSpPr txBox="1"/>
          <p:nvPr/>
        </p:nvSpPr>
        <p:spPr>
          <a:xfrm>
            <a:off x="4687345" y="574082"/>
            <a:ext cx="1109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    TV Shows     Movies     Recently Added     My List</a:t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18183300" y="629963"/>
            <a:ext cx="428604" cy="502340"/>
          </a:xfrm>
          <a:custGeom>
            <a:rect b="b" l="l" r="r" t="t"/>
            <a:pathLst>
              <a:path extrusionOk="0" h="21502" w="2040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21924491" y="629963"/>
            <a:ext cx="497286" cy="502308"/>
          </a:xfrm>
          <a:custGeom>
            <a:rect b="b" l="l" r="r" t="t"/>
            <a:pathLst>
              <a:path extrusionOk="0" h="21600" w="2160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4"/>
          <p:cNvSpPr/>
          <p:nvPr/>
        </p:nvSpPr>
        <p:spPr>
          <a:xfrm rot="-2700000">
            <a:off x="23851278" y="673527"/>
            <a:ext cx="243231" cy="24323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9" name="Google Shape;219;p24"/>
          <p:cNvGrpSpPr/>
          <p:nvPr/>
        </p:nvGrpSpPr>
        <p:grpSpPr>
          <a:xfrm>
            <a:off x="22722225" y="492937"/>
            <a:ext cx="962400" cy="776412"/>
            <a:chOff x="0" y="0"/>
            <a:chExt cx="962400" cy="776412"/>
          </a:xfrm>
        </p:grpSpPr>
        <p:sp>
          <p:nvSpPr>
            <p:cNvPr id="220" name="Google Shape;220;p24"/>
            <p:cNvSpPr/>
            <p:nvPr/>
          </p:nvSpPr>
          <p:spPr>
            <a:xfrm>
              <a:off x="0" y="0"/>
              <a:ext cx="962400" cy="776400"/>
            </a:xfrm>
            <a:prstGeom prst="rect">
              <a:avLst/>
            </a:prstGeom>
            <a:solidFill>
              <a:srgbClr val="00A1FE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0" y="0"/>
              <a:ext cx="896130" cy="776412"/>
            </a:xfrm>
            <a:custGeom>
              <a:rect b="b" l="l" r="r" t="t"/>
              <a:pathLst>
                <a:path extrusionOk="0" h="21600" w="2160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2" name="Google Shape;222;p24"/>
          <p:cNvSpPr txBox="1"/>
          <p:nvPr/>
        </p:nvSpPr>
        <p:spPr>
          <a:xfrm>
            <a:off x="1346650" y="1995050"/>
            <a:ext cx="179307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Approach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2668450" y="3466400"/>
            <a:ext cx="19451700" cy="8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Chosen Method: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Content-based filtering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Reasoning: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 on content </a:t>
            </a: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similarities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Char char="●"/>
            </a:pPr>
            <a:r>
              <a:rPr lang="en-US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rich metadata for recommendations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1917158" y="12730894"/>
            <a:ext cx="2054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EPISODES 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TRAILERS &amp; MORE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LIKE THIS 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b="1" i="0" lang="en-US" sz="32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b="1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